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7" r:id="rId3"/>
    <p:sldId id="270" r:id="rId4"/>
    <p:sldId id="271" r:id="rId5"/>
    <p:sldId id="272" r:id="rId6"/>
    <p:sldId id="274" r:id="rId7"/>
    <p:sldId id="276" r:id="rId8"/>
    <p:sldId id="275" r:id="rId9"/>
    <p:sldId id="269" r:id="rId10"/>
    <p:sldId id="277" r:id="rId11"/>
  </p:sldIdLst>
  <p:sldSz cx="12192000" cy="6858000"/>
  <p:notesSz cx="12192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939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1DBE5D-E312-4B21-9E5E-1AE7C8B9E3E7}">
  <a:tblStyle styleId="{491DBE5D-E312-4B21-9E5E-1AE7C8B9E3E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4" y="62"/>
      </p:cViewPr>
      <p:guideLst>
        <p:guide orient="horz" pos="2939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Google Shape;3;n">
            <a:extLst>
              <a:ext uri="{FF2B5EF4-FFF2-40B4-BE49-F238E27FC236}">
                <a16:creationId xmlns:a16="http://schemas.microsoft.com/office/drawing/2014/main" id="{C069E1A3-405B-F55B-03E7-FFD3F2E0A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2032000" y="514350"/>
            <a:ext cx="8129588" cy="257175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Google Shape;4;n">
            <a:extLst>
              <a:ext uri="{FF2B5EF4-FFF2-40B4-BE49-F238E27FC236}">
                <a16:creationId xmlns:a16="http://schemas.microsoft.com/office/drawing/2014/main" id="{20014210-E4CD-AA99-8864-5334B109A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8046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41;p1:notes">
            <a:extLst>
              <a:ext uri="{FF2B5EF4-FFF2-40B4-BE49-F238E27FC236}">
                <a16:creationId xmlns:a16="http://schemas.microsoft.com/office/drawing/2014/main" id="{DABBA5D4-1B25-21EB-4CF6-9D6F735BD3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Google Shape;42;p1:notes">
            <a:extLst>
              <a:ext uri="{FF2B5EF4-FFF2-40B4-BE49-F238E27FC236}">
                <a16:creationId xmlns:a16="http://schemas.microsoft.com/office/drawing/2014/main" id="{FFAB1C54-7489-A646-0538-372681E1695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noFill/>
          <a:ln cap="flat"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63;p5:notes">
            <a:extLst>
              <a:ext uri="{FF2B5EF4-FFF2-40B4-BE49-F238E27FC236}">
                <a16:creationId xmlns:a16="http://schemas.microsoft.com/office/drawing/2014/main" id="{29BE2A47-4AE0-A0D2-27D4-82481CF2D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Google Shape;64;p5:notes">
            <a:extLst>
              <a:ext uri="{FF2B5EF4-FFF2-40B4-BE49-F238E27FC236}">
                <a16:creationId xmlns:a16="http://schemas.microsoft.com/office/drawing/2014/main" id="{605CCE57-3C46-87DB-B3DE-2A39CA728A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noFill/>
          <a:ln cap="flat"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63;p5:notes">
            <a:extLst>
              <a:ext uri="{FF2B5EF4-FFF2-40B4-BE49-F238E27FC236}">
                <a16:creationId xmlns:a16="http://schemas.microsoft.com/office/drawing/2014/main" id="{29BE2A47-4AE0-A0D2-27D4-82481CF2D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Google Shape;64;p5:notes">
            <a:extLst>
              <a:ext uri="{FF2B5EF4-FFF2-40B4-BE49-F238E27FC236}">
                <a16:creationId xmlns:a16="http://schemas.microsoft.com/office/drawing/2014/main" id="{605CCE57-3C46-87DB-B3DE-2A39CA728A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noFill/>
          <a:ln cap="flat"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63;p5:notes">
            <a:extLst>
              <a:ext uri="{FF2B5EF4-FFF2-40B4-BE49-F238E27FC236}">
                <a16:creationId xmlns:a16="http://schemas.microsoft.com/office/drawing/2014/main" id="{29BE2A47-4AE0-A0D2-27D4-82481CF2D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Google Shape;64;p5:notes">
            <a:extLst>
              <a:ext uri="{FF2B5EF4-FFF2-40B4-BE49-F238E27FC236}">
                <a16:creationId xmlns:a16="http://schemas.microsoft.com/office/drawing/2014/main" id="{605CCE57-3C46-87DB-B3DE-2A39CA728A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noFill/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63;p5:notes">
            <a:extLst>
              <a:ext uri="{FF2B5EF4-FFF2-40B4-BE49-F238E27FC236}">
                <a16:creationId xmlns:a16="http://schemas.microsoft.com/office/drawing/2014/main" id="{29BE2A47-4AE0-A0D2-27D4-82481CF2D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Google Shape;64;p5:notes">
            <a:extLst>
              <a:ext uri="{FF2B5EF4-FFF2-40B4-BE49-F238E27FC236}">
                <a16:creationId xmlns:a16="http://schemas.microsoft.com/office/drawing/2014/main" id="{605CCE57-3C46-87DB-B3DE-2A39CA728A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noFill/>
          <a:ln cap="flat"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63;p5:notes">
            <a:extLst>
              <a:ext uri="{FF2B5EF4-FFF2-40B4-BE49-F238E27FC236}">
                <a16:creationId xmlns:a16="http://schemas.microsoft.com/office/drawing/2014/main" id="{29BE2A47-4AE0-A0D2-27D4-82481CF2D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Google Shape;64;p5:notes">
            <a:extLst>
              <a:ext uri="{FF2B5EF4-FFF2-40B4-BE49-F238E27FC236}">
                <a16:creationId xmlns:a16="http://schemas.microsoft.com/office/drawing/2014/main" id="{605CCE57-3C46-87DB-B3DE-2A39CA728AF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noFill/>
          <a:ln cap="flat"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3670591" y="1934454"/>
            <a:ext cx="4850817" cy="100076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1322908" y="2227490"/>
            <a:ext cx="9546183" cy="17018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Google Shape;9;p11">
            <a:extLst>
              <a:ext uri="{FF2B5EF4-FFF2-40B4-BE49-F238E27FC236}">
                <a16:creationId xmlns:a16="http://schemas.microsoft.com/office/drawing/2014/main" id="{51726582-163F-225C-2F46-C91B552794BE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Google Shape;10;p11">
            <a:extLst>
              <a:ext uri="{FF2B5EF4-FFF2-40B4-BE49-F238E27FC236}">
                <a16:creationId xmlns:a16="http://schemas.microsoft.com/office/drawing/2014/main" id="{07BF4102-66BE-24AE-D758-3F516BF33545}"/>
              </a:ext>
            </a:extLst>
          </p:cNvPr>
          <p:cNvSpPr txBox="1">
            <a:spLocks noGrp="1"/>
          </p:cNvSpPr>
          <p:nvPr>
            <p:ph type="dt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Google Shape;11;p11">
            <a:extLst>
              <a:ext uri="{FF2B5EF4-FFF2-40B4-BE49-F238E27FC236}">
                <a16:creationId xmlns:a16="http://schemas.microsoft.com/office/drawing/2014/main" id="{AF594E32-90B6-D2A3-7DC1-9E67F1ED4DE1}"/>
              </a:ext>
            </a:extLst>
          </p:cNvPr>
          <p:cNvSpPr txBox="1">
            <a:spLocks noGrp="1"/>
          </p:cNvSpPr>
          <p:nvPr>
            <p:ph type="sldNum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C85EE3-0434-4298-A41D-18DEA55D0F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031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Google Shape;9;p11">
            <a:extLst>
              <a:ext uri="{FF2B5EF4-FFF2-40B4-BE49-F238E27FC236}">
                <a16:creationId xmlns:a16="http://schemas.microsoft.com/office/drawing/2014/main" id="{B13A5914-3007-9553-D327-34EC33ABD26E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Google Shape;10;p11">
            <a:extLst>
              <a:ext uri="{FF2B5EF4-FFF2-40B4-BE49-F238E27FC236}">
                <a16:creationId xmlns:a16="http://schemas.microsoft.com/office/drawing/2014/main" id="{5CA72842-AEFE-9B27-42EF-55B0AC2E4A32}"/>
              </a:ext>
            </a:extLst>
          </p:cNvPr>
          <p:cNvSpPr txBox="1">
            <a:spLocks noGrp="1"/>
          </p:cNvSpPr>
          <p:nvPr>
            <p:ph type="dt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Google Shape;11;p11">
            <a:extLst>
              <a:ext uri="{FF2B5EF4-FFF2-40B4-BE49-F238E27FC236}">
                <a16:creationId xmlns:a16="http://schemas.microsoft.com/office/drawing/2014/main" id="{B685D000-9D3C-E613-8F1D-6F11D137128F}"/>
              </a:ext>
            </a:extLst>
          </p:cNvPr>
          <p:cNvSpPr txBox="1">
            <a:spLocks noGrp="1"/>
          </p:cNvSpPr>
          <p:nvPr>
            <p:ph type="sldNum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720326-3C52-420A-B921-D7144D770A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1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3670591" y="1934454"/>
            <a:ext cx="4850817" cy="100076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Google Shape;9;p11">
            <a:extLst>
              <a:ext uri="{FF2B5EF4-FFF2-40B4-BE49-F238E27FC236}">
                <a16:creationId xmlns:a16="http://schemas.microsoft.com/office/drawing/2014/main" id="{777A3F6B-55EC-B422-24A5-2F6FF1548D98}"/>
              </a:ext>
            </a:extLst>
          </p:cNvPr>
          <p:cNvSpPr txBox="1">
            <a:spLocks noGrp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Google Shape;10;p11">
            <a:extLst>
              <a:ext uri="{FF2B5EF4-FFF2-40B4-BE49-F238E27FC236}">
                <a16:creationId xmlns:a16="http://schemas.microsoft.com/office/drawing/2014/main" id="{67D8503F-102C-FEBE-0C7B-5F84B83D0D31}"/>
              </a:ext>
            </a:extLst>
          </p:cNvPr>
          <p:cNvSpPr txBox="1">
            <a:spLocks noGrp="1"/>
          </p:cNvSpPr>
          <p:nvPr>
            <p:ph type="dt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Google Shape;11;p11">
            <a:extLst>
              <a:ext uri="{FF2B5EF4-FFF2-40B4-BE49-F238E27FC236}">
                <a16:creationId xmlns:a16="http://schemas.microsoft.com/office/drawing/2014/main" id="{C7827956-2B4B-CB6C-5B5E-ED9B6909A34B}"/>
              </a:ext>
            </a:extLst>
          </p:cNvPr>
          <p:cNvSpPr txBox="1">
            <a:spLocks noGrp="1"/>
          </p:cNvSpPr>
          <p:nvPr>
            <p:ph type="sldNum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61238-0095-4785-BD25-E3273986DC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48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6;p11">
            <a:extLst>
              <a:ext uri="{FF2B5EF4-FFF2-40B4-BE49-F238E27FC236}">
                <a16:creationId xmlns:a16="http://schemas.microsoft.com/office/drawing/2014/main" id="{10E28F08-F58D-685D-2773-8E38B07061E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Google Shape;7;p11">
            <a:extLst>
              <a:ext uri="{FF2B5EF4-FFF2-40B4-BE49-F238E27FC236}">
                <a16:creationId xmlns:a16="http://schemas.microsoft.com/office/drawing/2014/main" id="{B6A27270-9C94-C838-6D45-DEAB1B1AC57E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3670300" y="1935163"/>
            <a:ext cx="48514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1">
            <a:extLst>
              <a:ext uri="{FF2B5EF4-FFF2-40B4-BE49-F238E27FC236}">
                <a16:creationId xmlns:a16="http://schemas.microsoft.com/office/drawing/2014/main" id="{09381200-FFDE-E45B-C731-83D6606C8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322388" y="2227263"/>
            <a:ext cx="9547225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9" name="Google Shape;9;p11">
            <a:extLst>
              <a:ext uri="{FF2B5EF4-FFF2-40B4-BE49-F238E27FC236}">
                <a16:creationId xmlns:a16="http://schemas.microsoft.com/office/drawing/2014/main" id="{4D3EB0D4-A676-EF28-5664-10FD9CD4CF02}"/>
              </a:ext>
            </a:extLst>
          </p:cNvPr>
          <p:cNvSpPr txBox="1">
            <a:spLocks noGrp="1"/>
          </p:cNvSpPr>
          <p:nvPr>
            <p:ph type="ftr" idx="11"/>
          </p:nvPr>
        </p:nvSpPr>
        <p:spPr bwMode="auto">
          <a:xfrm>
            <a:off x="4144963" y="6378575"/>
            <a:ext cx="3902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8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030" name="Google Shape;10;p11">
            <a:extLst>
              <a:ext uri="{FF2B5EF4-FFF2-40B4-BE49-F238E27FC236}">
                <a16:creationId xmlns:a16="http://schemas.microsoft.com/office/drawing/2014/main" id="{8CE49E10-2868-DA66-519C-1CD683976927}"/>
              </a:ext>
            </a:extLst>
          </p:cNvPr>
          <p:cNvSpPr txBox="1">
            <a:spLocks noGrp="1"/>
          </p:cNvSpPr>
          <p:nvPr>
            <p:ph type="dt" idx="10"/>
          </p:nvPr>
        </p:nvSpPr>
        <p:spPr bwMode="auto">
          <a:xfrm>
            <a:off x="609600" y="6378575"/>
            <a:ext cx="28035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8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031" name="Google Shape;11;p11">
            <a:extLst>
              <a:ext uri="{FF2B5EF4-FFF2-40B4-BE49-F238E27FC236}">
                <a16:creationId xmlns:a16="http://schemas.microsoft.com/office/drawing/2014/main" id="{3D6DFAFA-1781-94C6-35D3-D0B48E8FB0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11034713" y="6515100"/>
            <a:ext cx="244475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16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 sz="1800"/>
            </a:lvl1pPr>
          </a:lstStyle>
          <a:p>
            <a:fld id="{FA9F4C0D-0B77-422A-AADB-8A7BD7A3EB6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»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oogle Shape;44;p1">
            <a:extLst>
              <a:ext uri="{FF2B5EF4-FFF2-40B4-BE49-F238E27FC236}">
                <a16:creationId xmlns:a16="http://schemas.microsoft.com/office/drawing/2014/main" id="{F554FA06-E1A0-6B59-0E5B-8B83496C08E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Google Shape;45;p1">
            <a:extLst>
              <a:ext uri="{FF2B5EF4-FFF2-40B4-BE49-F238E27FC236}">
                <a16:creationId xmlns:a16="http://schemas.microsoft.com/office/drawing/2014/main" id="{05483E68-E06E-B6AD-B1F9-FC9F20847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006" y="155139"/>
            <a:ext cx="8431212" cy="204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3065463" indent="-30543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SzPts val="2400"/>
            </a:pPr>
            <a:r>
              <a:rPr lang="en-US" altLang="en-US" sz="3600" b="1" dirty="0">
                <a:solidFill>
                  <a:srgbClr val="FF0000"/>
                </a:solidFill>
                <a:latin typeface="Arial Rounded MT Bold" pitchFamily="34" charset="0"/>
              </a:rPr>
              <a:t>DEPARTMENT OF ELECTRONICS</a:t>
            </a:r>
          </a:p>
          <a:p>
            <a:pPr algn="ctr" eaLnBrk="1" hangingPunct="1">
              <a:buSzPts val="2400"/>
            </a:pPr>
            <a:r>
              <a:rPr lang="en-US" altLang="en-US" sz="3600" b="1" dirty="0">
                <a:solidFill>
                  <a:srgbClr val="FF0000"/>
                </a:solidFill>
                <a:latin typeface="Arial Rounded MT Bold" pitchFamily="34" charset="0"/>
              </a:rPr>
              <a:t>AND COMMUNICATION</a:t>
            </a:r>
          </a:p>
          <a:p>
            <a:pPr algn="ctr" eaLnBrk="1" hangingPunct="1">
              <a:buSzPts val="2400"/>
            </a:pPr>
            <a:r>
              <a:rPr lang="en-US" altLang="en-US" sz="3600" b="1" dirty="0">
                <a:solidFill>
                  <a:srgbClr val="FF0000"/>
                </a:solidFill>
                <a:latin typeface="Arial Rounded MT Bold" pitchFamily="34" charset="0"/>
              </a:rPr>
              <a:t>ENGINEERING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algn="ctr" eaLnBrk="1" hangingPunct="1">
              <a:buSzPts val="2400"/>
            </a:pPr>
            <a:endParaRPr lang="en-US" altLang="en-US" sz="2400" dirty="0">
              <a:solidFill>
                <a:srgbClr val="FF0000"/>
              </a:solidFill>
            </a:endParaRPr>
          </a:p>
        </p:txBody>
      </p:sp>
      <p:grpSp>
        <p:nvGrpSpPr>
          <p:cNvPr id="2052" name="Google Shape;46;p1">
            <a:extLst>
              <a:ext uri="{FF2B5EF4-FFF2-40B4-BE49-F238E27FC236}">
                <a16:creationId xmlns:a16="http://schemas.microsoft.com/office/drawing/2014/main" id="{CBC37D53-9DFF-3675-6440-B745D06DE928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336675"/>
            <a:ext cx="1708150" cy="5092700"/>
            <a:chOff x="190553" y="1212849"/>
            <a:chExt cx="1813556" cy="5206028"/>
          </a:xfrm>
        </p:grpSpPr>
        <p:pic>
          <p:nvPicPr>
            <p:cNvPr id="2059" name="Google Shape;47;p1">
              <a:extLst>
                <a:ext uri="{FF2B5EF4-FFF2-40B4-BE49-F238E27FC236}">
                  <a16:creationId xmlns:a16="http://schemas.microsoft.com/office/drawing/2014/main" id="{6570DA06-92F6-AC8F-CB5D-16615C96D3D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61" y="1212849"/>
              <a:ext cx="1374248" cy="1066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" name="Google Shape;48;p1">
              <a:extLst>
                <a:ext uri="{FF2B5EF4-FFF2-40B4-BE49-F238E27FC236}">
                  <a16:creationId xmlns:a16="http://schemas.microsoft.com/office/drawing/2014/main" id="{72F8417C-D036-18E1-0FD5-D98026AB1DF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53" y="4840809"/>
              <a:ext cx="1098142" cy="1578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3" name="Google Shape;49;p1">
            <a:extLst>
              <a:ext uri="{FF2B5EF4-FFF2-40B4-BE49-F238E27FC236}">
                <a16:creationId xmlns:a16="http://schemas.microsoft.com/office/drawing/2014/main" id="{7A273C53-97DF-938A-9E37-2CADE1863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107" y="4754557"/>
            <a:ext cx="5295138" cy="167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700" rIns="0" bIns="0">
            <a:spAutoFit/>
          </a:bodyPr>
          <a:lstStyle>
            <a:lvl1pPr marL="127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SzPts val="1800"/>
            </a:pPr>
            <a:r>
              <a:rPr lang="en-US" altLang="en-US" sz="1800" b="1" dirty="0"/>
              <a:t>PRESENTED BY</a:t>
            </a:r>
          </a:p>
          <a:p>
            <a:pPr eaLnBrk="1" hangingPunct="1">
              <a:buSzPts val="1800"/>
            </a:pPr>
            <a:endParaRPr lang="en-US" altLang="en-US" sz="1800" dirty="0"/>
          </a:p>
          <a:p>
            <a:pPr eaLnBrk="1" hangingPunct="1">
              <a:buSzPts val="1800"/>
            </a:pPr>
            <a:r>
              <a:rPr lang="en-US" altLang="en-US" sz="1800" dirty="0"/>
              <a:t>HARIPRASAD M             -    23ECR068</a:t>
            </a:r>
          </a:p>
          <a:p>
            <a:pPr eaLnBrk="1" hangingPunct="1">
              <a:buSzPts val="1800"/>
            </a:pPr>
            <a:r>
              <a:rPr lang="en-US" altLang="en-US" sz="1800" dirty="0"/>
              <a:t>KISHOREKUMAR S        -    23ECR117</a:t>
            </a:r>
          </a:p>
          <a:p>
            <a:pPr eaLnBrk="1" hangingPunct="1">
              <a:buSzPts val="1800"/>
            </a:pPr>
            <a:r>
              <a:rPr lang="en-IN" sz="1800" dirty="0"/>
              <a:t>PRASATH R                    -    23ECR255</a:t>
            </a:r>
            <a:endParaRPr lang="en-US" altLang="en-US" sz="1800" dirty="0"/>
          </a:p>
          <a:p>
            <a:pPr eaLnBrk="1" hangingPunct="1">
              <a:buSzPts val="1800"/>
            </a:pPr>
            <a:endParaRPr lang="en-US" altLang="en-US" sz="1800" dirty="0"/>
          </a:p>
        </p:txBody>
      </p:sp>
      <p:sp>
        <p:nvSpPr>
          <p:cNvPr id="2055" name="Google Shape;51;p1">
            <a:extLst>
              <a:ext uri="{FF2B5EF4-FFF2-40B4-BE49-F238E27FC236}">
                <a16:creationId xmlns:a16="http://schemas.microsoft.com/office/drawing/2014/main" id="{208FC9D2-3E11-1E84-9B6D-19FDAE23B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088" y="4884738"/>
            <a:ext cx="38481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SzPts val="1800"/>
            </a:pPr>
            <a:endParaRPr lang="en-US" altLang="en-US" sz="1800"/>
          </a:p>
        </p:txBody>
      </p:sp>
      <p:sp>
        <p:nvSpPr>
          <p:cNvPr id="2058" name="Google Shape;54;p1">
            <a:extLst>
              <a:ext uri="{FF2B5EF4-FFF2-40B4-BE49-F238E27FC236}">
                <a16:creationId xmlns:a16="http://schemas.microsoft.com/office/drawing/2014/main" id="{E8376C58-EC9D-2726-3F9C-A7F10224E7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3006" y="2326669"/>
            <a:ext cx="8197850" cy="445627"/>
          </a:xfrm>
        </p:spPr>
        <p:txBody>
          <a:bodyPr tIns="12700"/>
          <a:lstStyle/>
          <a:p>
            <a:pPr marL="12700"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STOP WATCH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56E0E-E42B-4ED2-564D-FE554CDE6C99}"/>
              </a:ext>
            </a:extLst>
          </p:cNvPr>
          <p:cNvSpPr txBox="1"/>
          <p:nvPr/>
        </p:nvSpPr>
        <p:spPr>
          <a:xfrm>
            <a:off x="3374499" y="3201988"/>
            <a:ext cx="7334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latin typeface="Bodoni MT Black" panose="02070A03080606020203" pitchFamily="18" charset="0"/>
              </a:rPr>
              <a:t>A MICRO PROJECT PPT </a:t>
            </a:r>
          </a:p>
          <a:p>
            <a:pPr algn="ctr"/>
            <a:r>
              <a:rPr lang="en-IN" sz="1800" dirty="0">
                <a:latin typeface="Bodoni MT Black" panose="02070A03080606020203" pitchFamily="18" charset="0"/>
              </a:rPr>
              <a:t>for</a:t>
            </a:r>
          </a:p>
          <a:p>
            <a:pPr algn="ctr"/>
            <a:r>
              <a:rPr lang="en-IN" sz="1800" dirty="0">
                <a:latin typeface="Bodoni MT Black" panose="02070A03080606020203" pitchFamily="18" charset="0"/>
              </a:rPr>
              <a:t> 22ECT31 - DIGITAL ELECTRONICS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B8150-F099-670D-889D-168360CB8C1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F720326-3C52-420A-B921-D7144D770AC8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2052" name="Picture 4" descr="Thank You Pictures | Freepik">
            <a:extLst>
              <a:ext uri="{FF2B5EF4-FFF2-40B4-BE49-F238E27FC236}">
                <a16:creationId xmlns:a16="http://schemas.microsoft.com/office/drawing/2014/main" id="{05B81F5B-5D1E-96C9-CD02-45010E3E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51" y="687643"/>
            <a:ext cx="5482713" cy="548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87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66;p5">
            <a:extLst>
              <a:ext uri="{FF2B5EF4-FFF2-40B4-BE49-F238E27FC236}">
                <a16:creationId xmlns:a16="http://schemas.microsoft.com/office/drawing/2014/main" id="{5EB3B1C3-A4EE-3DB9-21AC-5A1B4FD785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2424" y="257390"/>
            <a:ext cx="10546915" cy="320601"/>
          </a:xfrm>
        </p:spPr>
        <p:txBody>
          <a:bodyPr tIns="12700"/>
          <a:lstStyle/>
          <a:p>
            <a:pPr marL="12700"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OBJECTIVE OF THE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00B5C-3984-0C24-E34A-7338814984F6}"/>
              </a:ext>
            </a:extLst>
          </p:cNvPr>
          <p:cNvSpPr txBox="1"/>
          <p:nvPr/>
        </p:nvSpPr>
        <p:spPr>
          <a:xfrm>
            <a:off x="1546694" y="1338681"/>
            <a:ext cx="10102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To design and implement a digital stopwatch capable of counting time in seconds (up to 99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To display the elapsed time on a two-digit 7-segment display.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To control the stopwatch with Start/Stop and Reset buttons using basic electronic components.</a:t>
            </a:r>
          </a:p>
          <a:p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To demonstrate the practical use of IC 4026 and 555 Timer in real-world applications.</a:t>
            </a:r>
            <a:endParaRPr lang="en-IN" sz="1800" dirty="0"/>
          </a:p>
        </p:txBody>
      </p:sp>
      <p:pic>
        <p:nvPicPr>
          <p:cNvPr id="1030" name="Picture 6" descr="Stop Watch&quot; Images – Browse 331,257 Stock Photos, Vectors, and Video |  Adobe Stock">
            <a:extLst>
              <a:ext uri="{FF2B5EF4-FFF2-40B4-BE49-F238E27FC236}">
                <a16:creationId xmlns:a16="http://schemas.microsoft.com/office/drawing/2014/main" id="{8A8EDE83-57D4-22E1-0AFB-1A246EBB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138" y="3902563"/>
            <a:ext cx="3081951" cy="215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011NPROC.057 Digital Stopwatch &amp; Clock | Quote Now">
            <a:extLst>
              <a:ext uri="{FF2B5EF4-FFF2-40B4-BE49-F238E27FC236}">
                <a16:creationId xmlns:a16="http://schemas.microsoft.com/office/drawing/2014/main" id="{AF8D43E1-F6BA-7BFF-1361-28A9E71E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44" y="3989444"/>
            <a:ext cx="3167985" cy="21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66;p5">
            <a:extLst>
              <a:ext uri="{FF2B5EF4-FFF2-40B4-BE49-F238E27FC236}">
                <a16:creationId xmlns:a16="http://schemas.microsoft.com/office/drawing/2014/main" id="{5EB3B1C3-A4EE-3DB9-21AC-5A1B4FD785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3400" y="126532"/>
            <a:ext cx="9594265" cy="382156"/>
          </a:xfrm>
        </p:spPr>
        <p:txBody>
          <a:bodyPr tIns="12700"/>
          <a:lstStyle/>
          <a:p>
            <a:pPr marL="12700"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FF0000"/>
                </a:solidFill>
                <a:latin typeface="Arial Rounded MT Bold" pitchFamily="34" charset="0"/>
                <a:cs typeface="Arial" panose="020B0604020202020204" pitchFamily="34" charset="0"/>
                <a:sym typeface="Arial" panose="020B0604020202020204" pitchFamily="34" charset="0"/>
              </a:rPr>
              <a:t>COMPONENTS INVOLVED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67002" y="1929008"/>
            <a:ext cx="697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375"/>
              </a:spcBef>
            </a:pPr>
            <a:r>
              <a:rPr lang="en-US" sz="2400" b="0" i="0" cap="all" dirty="0">
                <a:solidFill>
                  <a:srgbClr val="999999"/>
                </a:solidFill>
                <a:effectLst/>
                <a:latin typeface="Arial Black" pitchFamily="34" charset="0"/>
              </a:rPr>
              <a:t>     </a:t>
            </a:r>
            <a:endParaRPr lang="en-IN" sz="2000" b="0" i="0" dirty="0">
              <a:solidFill>
                <a:srgbClr val="000000"/>
              </a:solidFill>
              <a:effectLst/>
              <a:latin typeface="Arial Black" pitchFamily="34" charset="0"/>
            </a:endParaRPr>
          </a:p>
          <a:p>
            <a:endParaRPr lang="en-US" sz="2400" b="1" dirty="0">
              <a:latin typeface="Arial Rounded MT Bold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72849-63E6-B65E-5D4A-C7D08F9A5310}"/>
              </a:ext>
            </a:extLst>
          </p:cNvPr>
          <p:cNvSpPr txBox="1"/>
          <p:nvPr/>
        </p:nvSpPr>
        <p:spPr>
          <a:xfrm>
            <a:off x="1514169" y="1543665"/>
            <a:ext cx="575187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ICS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4026 (x2):</a:t>
            </a:r>
            <a:r>
              <a:rPr lang="en-GB" sz="1600" dirty="0"/>
              <a:t> Decade counter and display driver.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555 Timer (x1):</a:t>
            </a:r>
            <a:r>
              <a:rPr lang="en-GB" sz="1600" dirty="0"/>
              <a:t> For clock pulse generation.</a:t>
            </a:r>
          </a:p>
          <a:p>
            <a:endParaRPr lang="en-GB" sz="1600" dirty="0"/>
          </a:p>
          <a:p>
            <a:r>
              <a:rPr lang="en-IN" sz="1600" b="1" dirty="0"/>
              <a:t>Displays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7-Segment Displays (x2):</a:t>
            </a:r>
            <a:r>
              <a:rPr lang="en-GB" sz="1600" dirty="0"/>
              <a:t> For visualizing the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/>
          </a:p>
          <a:p>
            <a:r>
              <a:rPr lang="en-IN" sz="1600" b="1" dirty="0"/>
              <a:t>Buttons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Start/Stop Button.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dirty="0"/>
              <a:t>Reset Button.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b="1" dirty="0"/>
          </a:p>
          <a:p>
            <a:r>
              <a:rPr lang="en-IN" sz="1600" b="1" dirty="0"/>
              <a:t>Passive Components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Resistors  - 10k,100ohm,1k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Capacitors – 10uf,100uf,1uf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Potentiometer - 50k </a:t>
            </a:r>
          </a:p>
          <a:p>
            <a:endParaRPr lang="en-IN" sz="1600" b="1" dirty="0"/>
          </a:p>
          <a:p>
            <a:r>
              <a:rPr lang="en-IN" sz="1600" b="1" dirty="0"/>
              <a:t>Power Supply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5V Regulator.</a:t>
            </a:r>
          </a:p>
          <a:p>
            <a:endParaRPr lang="en-GB" sz="1600" b="1" dirty="0"/>
          </a:p>
          <a:p>
            <a:endParaRPr lang="en-IN" dirty="0"/>
          </a:p>
        </p:txBody>
      </p:sp>
      <p:pic>
        <p:nvPicPr>
          <p:cNvPr id="2053" name="Picture 5" descr="Voltage Regulator - 12V - COM-12766 ...">
            <a:extLst>
              <a:ext uri="{FF2B5EF4-FFF2-40B4-BE49-F238E27FC236}">
                <a16:creationId xmlns:a16="http://schemas.microsoft.com/office/drawing/2014/main" id="{F343F948-D230-0730-E0BF-04C40B25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929" y="1003435"/>
            <a:ext cx="1280783" cy="1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7-segment Display and Driving a 7 ...">
            <a:extLst>
              <a:ext uri="{FF2B5EF4-FFF2-40B4-BE49-F238E27FC236}">
                <a16:creationId xmlns:a16="http://schemas.microsoft.com/office/drawing/2014/main" id="{A7AFC562-D06D-A949-DFE6-DBD43128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979" y="1539158"/>
            <a:ext cx="1727627" cy="172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INVENTO 2Pcs 4026 IC CD4026BE Logic IC ...">
            <a:extLst>
              <a:ext uri="{FF2B5EF4-FFF2-40B4-BE49-F238E27FC236}">
                <a16:creationId xmlns:a16="http://schemas.microsoft.com/office/drawing/2014/main" id="{5AEB4FAB-C79F-DC69-5AEA-63E6D74C6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512" y="126532"/>
            <a:ext cx="1674189" cy="146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ST DIP Embeddinator 555 Timer IC, For ...">
            <a:extLst>
              <a:ext uri="{FF2B5EF4-FFF2-40B4-BE49-F238E27FC236}">
                <a16:creationId xmlns:a16="http://schemas.microsoft.com/office/drawing/2014/main" id="{A4B1B962-6102-2B67-6A1C-EB63FBC51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474" y="2926845"/>
            <a:ext cx="1727627" cy="172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A Complete Guide to Resistors">
            <a:extLst>
              <a:ext uri="{FF2B5EF4-FFF2-40B4-BE49-F238E27FC236}">
                <a16:creationId xmlns:a16="http://schemas.microsoft.com/office/drawing/2014/main" id="{E48B76CC-98C6-89CD-0B79-9EE3548F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95" y="3351159"/>
            <a:ext cx="2346033" cy="156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apacitor Images – Browse 103,329 Stock ...">
            <a:extLst>
              <a:ext uri="{FF2B5EF4-FFF2-40B4-BE49-F238E27FC236}">
                <a16:creationId xmlns:a16="http://schemas.microsoft.com/office/drawing/2014/main" id="{DF75021D-D513-9478-3AA3-F5602826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39" y="4360430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Turn Preset, Variable Resistor, RM065 ...">
            <a:extLst>
              <a:ext uri="{FF2B5EF4-FFF2-40B4-BE49-F238E27FC236}">
                <a16:creationId xmlns:a16="http://schemas.microsoft.com/office/drawing/2014/main" id="{938A2C07-84A7-31A2-7483-7DC0B2B8D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571" y="4371631"/>
            <a:ext cx="1725847" cy="151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odes - National Instruments">
            <a:extLst>
              <a:ext uri="{FF2B5EF4-FFF2-40B4-BE49-F238E27FC236}">
                <a16:creationId xmlns:a16="http://schemas.microsoft.com/office/drawing/2014/main" id="{3F4763CA-DF84-70CC-808D-1C6497AA8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865" y="5290246"/>
            <a:ext cx="22193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4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66;p5">
            <a:extLst>
              <a:ext uri="{FF2B5EF4-FFF2-40B4-BE49-F238E27FC236}">
                <a16:creationId xmlns:a16="http://schemas.microsoft.com/office/drawing/2014/main" id="{5EB3B1C3-A4EE-3DB9-21AC-5A1B4FD785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0486" y="220976"/>
            <a:ext cx="10546915" cy="320601"/>
          </a:xfrm>
        </p:spPr>
        <p:txBody>
          <a:bodyPr tIns="12700"/>
          <a:lstStyle/>
          <a:p>
            <a:pPr marL="12700"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FF0000"/>
                </a:solidFill>
                <a:latin typeface="Arial Rounded MT Bold" pitchFamily="34" charset="0"/>
                <a:cs typeface="Arial" panose="020B0604020202020204" pitchFamily="34" charset="0"/>
                <a:sym typeface="Arial" panose="020B0604020202020204" pitchFamily="34" charset="0"/>
              </a:rPr>
              <a:t>CIRCUIT DIAGRAM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CFC952BC-A321-7B2B-AA4B-C5378762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98" y="816077"/>
            <a:ext cx="10638503" cy="53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9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66;p5">
            <a:extLst>
              <a:ext uri="{FF2B5EF4-FFF2-40B4-BE49-F238E27FC236}">
                <a16:creationId xmlns:a16="http://schemas.microsoft.com/office/drawing/2014/main" id="{5EB3B1C3-A4EE-3DB9-21AC-5A1B4FD785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2497" y="238397"/>
            <a:ext cx="10546915" cy="320601"/>
          </a:xfrm>
        </p:spPr>
        <p:txBody>
          <a:bodyPr tIns="12700"/>
          <a:lstStyle/>
          <a:p>
            <a:pPr marL="12700"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solidFill>
                  <a:srgbClr val="FF0000"/>
                </a:solidFill>
                <a:latin typeface="Arial Black" panose="020B0A04020102020204" pitchFamily="34" charset="0"/>
              </a:rPr>
              <a:t>Working Principle</a:t>
            </a:r>
            <a:endParaRPr lang="en-US" altLang="en-US" sz="2000" b="1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640" y="1267149"/>
            <a:ext cx="1054691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How the Circuit Works:</a:t>
            </a:r>
          </a:p>
          <a:p>
            <a:r>
              <a:rPr lang="en-GB" sz="1600" b="1" dirty="0">
                <a:latin typeface="Arial Black" panose="020B0A04020102020204" pitchFamily="34" charset="0"/>
              </a:rPr>
              <a:t>Clock Pulse Generation: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Book Antiqua" pitchFamily="18" charset="0"/>
              </a:rPr>
              <a:t>The 555 Timer operates in astable mode to produce periodic clock pulses.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Book Antiqua" pitchFamily="18" charset="0"/>
            </a:endParaRPr>
          </a:p>
          <a:p>
            <a:r>
              <a:rPr lang="en-GB" sz="1600" b="1" dirty="0">
                <a:latin typeface="Arial Black" panose="020B0A04020102020204" pitchFamily="34" charset="0"/>
              </a:rPr>
              <a:t>Counting Time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latin typeface="Bahnschrift SemiLight SemiConde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Book Antiqua" pitchFamily="18" charset="0"/>
              </a:rPr>
              <a:t>The clock pulses increment the first IC 4026, which counts from 0 to 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Book Antiqua" pitchFamily="18" charset="0"/>
              </a:rPr>
              <a:t>Once it reaches 9, it sends a carry pulse to the second IC 4026 for counting tens.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Book Antiqua" pitchFamily="18" charset="0"/>
            </a:endParaRPr>
          </a:p>
          <a:p>
            <a:r>
              <a:rPr lang="en-GB" sz="1600" b="1" dirty="0">
                <a:latin typeface="Arial Black" panose="020B0A04020102020204" pitchFamily="34" charset="0"/>
              </a:rPr>
              <a:t>Display Update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latin typeface="Book Antiqua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Book Antiqua" pitchFamily="18" charset="0"/>
              </a:rPr>
              <a:t>Both IC 4026s drive their respective 7-segment displays to show the elapsed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Book Antiqua" pitchFamily="18" charset="0"/>
            </a:endParaRPr>
          </a:p>
          <a:p>
            <a:r>
              <a:rPr lang="en-GB" sz="1600" b="1" dirty="0">
                <a:latin typeface="Arial Black" panose="020B0A04020102020204" pitchFamily="34" charset="0"/>
              </a:rPr>
              <a:t>Control Mechanism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latin typeface="Book Antiqua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Book Antiqua" pitchFamily="18" charset="0"/>
              </a:rPr>
              <a:t>The Start/Stop button pauses or resumes the clock pulses.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Book Antiqua" pitchFamily="18" charset="0"/>
              </a:rPr>
              <a:t>The Reset button clears both counters and sets the display to 00.</a:t>
            </a:r>
            <a:endParaRPr lang="en-US" sz="16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952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335" y="329477"/>
            <a:ext cx="4850817" cy="307777"/>
          </a:xfrm>
        </p:spPr>
        <p:txBody>
          <a:bodyPr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CIRCUIT DIAGRAM</a:t>
            </a:r>
            <a:endParaRPr lang="en-IN" sz="5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1C85EE3-0434-4298-A41D-18DEA55D0F91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3" name="20241118-0730-59.2230606">
            <a:hlinkClick r:id="" action="ppaction://media"/>
            <a:extLst>
              <a:ext uri="{FF2B5EF4-FFF2-40B4-BE49-F238E27FC236}">
                <a16:creationId xmlns:a16="http://schemas.microsoft.com/office/drawing/2014/main" id="{7CA0B3DE-E3E1-9490-A6E7-5CDEB2BA11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3164" y="932221"/>
            <a:ext cx="10583198" cy="52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4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CDEC-900B-9A39-29BB-024738ED5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797" y="401279"/>
            <a:ext cx="10107562" cy="307777"/>
          </a:xfrm>
        </p:spPr>
        <p:txBody>
          <a:bodyPr/>
          <a:lstStyle/>
          <a:p>
            <a:r>
              <a:rPr lang="en-IN" sz="2000" dirty="0">
                <a:solidFill>
                  <a:srgbClr val="FF0000"/>
                </a:solidFill>
                <a:latin typeface="Arial Black" panose="020B0A04020102020204" pitchFamily="34" charset="0"/>
              </a:rPr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3C5A-F55D-4AEF-99CA-3C9AAC5CA28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F720326-3C52-420A-B921-D7144D770AC8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 descr="A circuit board with electronic components&#10;&#10;Description automatically generated">
            <a:extLst>
              <a:ext uri="{FF2B5EF4-FFF2-40B4-BE49-F238E27FC236}">
                <a16:creationId xmlns:a16="http://schemas.microsoft.com/office/drawing/2014/main" id="{5C5B4F5D-CB8F-F886-6FFE-F61C299A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43580" y="-1156567"/>
            <a:ext cx="5560705" cy="953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7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0AB7B-6E94-068D-1C07-34C6BD171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9977" y="116268"/>
            <a:ext cx="4098720" cy="326184"/>
          </a:xfrm>
        </p:spPr>
        <p:txBody>
          <a:bodyPr/>
          <a:lstStyle/>
          <a:p>
            <a:r>
              <a:rPr lang="en-IN" sz="2000" dirty="0">
                <a:solidFill>
                  <a:srgbClr val="FF0000"/>
                </a:solidFill>
                <a:latin typeface="Arial Black" panose="020B0A04020102020204" pitchFamily="34" charset="0"/>
              </a:rPr>
              <a:t>Advantages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E8E7DC-127A-82B4-C5E4-AD660923F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981" y="1126777"/>
            <a:ext cx="8534400" cy="4124206"/>
          </a:xfrm>
        </p:spPr>
        <p:txBody>
          <a:bodyPr/>
          <a:lstStyle/>
          <a:p>
            <a:r>
              <a:rPr lang="en-GB" sz="1800" b="1" dirty="0">
                <a:latin typeface="Arial Black" panose="020B0A04020102020204" pitchFamily="34" charset="0"/>
              </a:rPr>
              <a:t>Advantages: 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Simple and easy to build with minimal components.</a:t>
            </a:r>
          </a:p>
          <a:p>
            <a:pPr marL="0" indent="0"/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Cost-effective for learning electronics and timer designs.</a:t>
            </a:r>
          </a:p>
          <a:p>
            <a:pPr marL="0" indent="0"/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No microcontroller needed, purely IC-based.</a:t>
            </a:r>
          </a:p>
          <a:p>
            <a:pPr marL="0" indent="0"/>
            <a:endParaRPr lang="en-GB" sz="1600" dirty="0">
              <a:latin typeface="Arial Black" panose="020B0A04020102020204" pitchFamily="34" charset="0"/>
            </a:endParaRPr>
          </a:p>
          <a:p>
            <a:r>
              <a:rPr lang="en-GB" sz="1800" dirty="0">
                <a:latin typeface="Arial Black" panose="020B0A04020102020204" pitchFamily="34" charset="0"/>
              </a:rPr>
              <a:t>Applications: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>
              <a:latin typeface="Arial Black" panose="020B0A040201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Educational purposes for learning digital electronics.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DIY projects for hobbyists.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A basic timer in simple timing tasks.</a:t>
            </a: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5C422-C94C-5868-4287-9F47ABC6AC1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3F720326-3C52-420A-B921-D7144D770AC8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62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66;p5">
            <a:extLst>
              <a:ext uri="{FF2B5EF4-FFF2-40B4-BE49-F238E27FC236}">
                <a16:creationId xmlns:a16="http://schemas.microsoft.com/office/drawing/2014/main" id="{5EB3B1C3-A4EE-3DB9-21AC-5A1B4FD785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7855" y="462249"/>
            <a:ext cx="10546915" cy="505267"/>
          </a:xfrm>
        </p:spPr>
        <p:txBody>
          <a:bodyPr tIns="12700"/>
          <a:lstStyle/>
          <a:p>
            <a:pPr marL="12700" algn="ctr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FF0000"/>
                </a:solidFill>
                <a:latin typeface="Arial Rounded MT Bold" pitchFamily="34" charset="0"/>
                <a:cs typeface="Arial" panose="020B0604020202020204" pitchFamily="34" charset="0"/>
                <a:sym typeface="Arial" panose="020B0604020202020204" pitchFamily="34" charset="0"/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33219" y="1357121"/>
            <a:ext cx="103715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Summary:</a:t>
            </a:r>
          </a:p>
          <a:p>
            <a:pPr algn="just"/>
            <a:endParaRPr lang="en-GB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stopwatch successfully tracks time up to 99 seconds using IC 4026 and a 555 Timer.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Start/Stop and Reset functionality for better control.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Demonstrates a practical use case of ICs and basic components in circuit design.</a:t>
            </a:r>
          </a:p>
          <a:p>
            <a:pPr algn="just"/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 to measure minutes by adding more 4026 ICs and displays.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a microcontroller (e.g., Arduino) for advanced functionality like lap timing.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180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414</Words>
  <Application>Microsoft Office PowerPoint</Application>
  <PresentationFormat>Widescreen</PresentationFormat>
  <Paragraphs>93</Paragraphs>
  <Slides>10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Arial Black</vt:lpstr>
      <vt:lpstr>Arial Rounded MT Bold</vt:lpstr>
      <vt:lpstr>Bahnschrift</vt:lpstr>
      <vt:lpstr>Bahnschrift SemiLight SemiConde</vt:lpstr>
      <vt:lpstr>Bodoni MT Black</vt:lpstr>
      <vt:lpstr>Book Antiqua</vt:lpstr>
      <vt:lpstr>Calibri</vt:lpstr>
      <vt:lpstr>Times New Roman</vt:lpstr>
      <vt:lpstr>Office Theme</vt:lpstr>
      <vt:lpstr>STOP WATCH</vt:lpstr>
      <vt:lpstr>OBJECTIVE OF THE PROJECT</vt:lpstr>
      <vt:lpstr>COMPONENTS INVOLVED</vt:lpstr>
      <vt:lpstr>CIRCUIT DIAGRAM</vt:lpstr>
      <vt:lpstr>Working Principle</vt:lpstr>
      <vt:lpstr>CIRCUIT DIAGRAM</vt:lpstr>
      <vt:lpstr>OUTPUT</vt:lpstr>
      <vt:lpstr>Advantages and Applications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NK</dc:creator>
  <cp:lastModifiedBy>Kishorekumar S</cp:lastModifiedBy>
  <cp:revision>45</cp:revision>
  <dcterms:created xsi:type="dcterms:W3CDTF">2023-02-03T06:11:18Z</dcterms:created>
  <dcterms:modified xsi:type="dcterms:W3CDTF">2024-11-18T07:54:28Z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ICV">
    <vt:lpwstr>CCA21B7555E24D3FB40348EB3CE2AD24</vt:lpwstr>
  </property>
  <property fmtid="{D5CDD505-2E9C-101B-9397-08002B2CF9AE}" pid="4" name="KSOProductBuildVer">
    <vt:lpwstr>1033-11.2.0.11440</vt:lpwstr>
  </property>
</Properties>
</file>